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4" r:id="rId4"/>
    <p:sldId id="275" r:id="rId5"/>
    <p:sldId id="292" r:id="rId6"/>
    <p:sldId id="294" r:id="rId7"/>
    <p:sldId id="281" r:id="rId8"/>
    <p:sldId id="291" r:id="rId9"/>
    <p:sldId id="287" r:id="rId10"/>
    <p:sldId id="286" r:id="rId11"/>
    <p:sldId id="288" r:id="rId12"/>
    <p:sldId id="289" r:id="rId13"/>
    <p:sldId id="298" r:id="rId14"/>
    <p:sldId id="295" r:id="rId15"/>
    <p:sldId id="302" r:id="rId16"/>
    <p:sldId id="301" r:id="rId17"/>
    <p:sldId id="300" r:id="rId18"/>
    <p:sldId id="285" r:id="rId19"/>
    <p:sldId id="283" r:id="rId20"/>
    <p:sldId id="284" r:id="rId21"/>
    <p:sldId id="293" r:id="rId22"/>
    <p:sldId id="299" r:id="rId23"/>
    <p:sldId id="258" r:id="rId2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fr13" initials="f" lastIdx="1" clrIdx="0">
    <p:extLst>
      <p:ext uri="{19B8F6BF-5375-455C-9EA6-DF929625EA0E}">
        <p15:presenceInfo xmlns:p15="http://schemas.microsoft.com/office/powerpoint/2012/main" userId="ffr13" providerId="None"/>
      </p:ext>
    </p:extLst>
  </p:cmAuthor>
  <p:cmAuthor id="2" name="Olivia Laou" initials="OL" lastIdx="3" clrIdx="1">
    <p:extLst>
      <p:ext uri="{19B8F6BF-5375-455C-9EA6-DF929625EA0E}">
        <p15:presenceInfo xmlns:p15="http://schemas.microsoft.com/office/powerpoint/2012/main" userId="S-1-5-21-2849077385-1111448269-4091297323-2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64" autoAdjust="0"/>
    <p:restoredTop sz="86000" autoAdjust="0"/>
  </p:normalViewPr>
  <p:slideViewPr>
    <p:cSldViewPr snapToGrid="0">
      <p:cViewPr>
        <p:scale>
          <a:sx n="112" d="100"/>
          <a:sy n="112" d="100"/>
        </p:scale>
        <p:origin x="-2448" y="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3T17:15:37.482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3-12T11:11:04.540" idx="1">
    <p:pos x="10" y="10"/>
    <p:text>Distinguer le code de subvention du n° d'affiliation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3-12T11:12:24.226" idx="2">
    <p:pos x="7292" y="3685"/>
    <p:text>Le RIB est à fournir numériquement sur Compte asso, puis la fédération l'imprime via Osiris si besoin de transmettre à l'Agence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8CD3-8969-43D7-8CE4-AF9BF7DC300F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CD32-F121-4246-8252-FC87612C2C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86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8CD3-8969-43D7-8CE4-AF9BF7DC300F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CD32-F121-4246-8252-FC87612C2C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16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8CD3-8969-43D7-8CE4-AF9BF7DC300F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CD32-F121-4246-8252-FC87612C2C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0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8CD3-8969-43D7-8CE4-AF9BF7DC300F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CD32-F121-4246-8252-FC87612C2C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46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8CD3-8969-43D7-8CE4-AF9BF7DC300F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CD32-F121-4246-8252-FC87612C2C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01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8CD3-8969-43D7-8CE4-AF9BF7DC300F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CD32-F121-4246-8252-FC87612C2C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15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8CD3-8969-43D7-8CE4-AF9BF7DC300F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CD32-F121-4246-8252-FC87612C2C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88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8CD3-8969-43D7-8CE4-AF9BF7DC300F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CD32-F121-4246-8252-FC87612C2C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77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8CD3-8969-43D7-8CE4-AF9BF7DC300F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CD32-F121-4246-8252-FC87612C2C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8CD3-8969-43D7-8CE4-AF9BF7DC300F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CD32-F121-4246-8252-FC87612C2C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60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8CD3-8969-43D7-8CE4-AF9BF7DC300F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CD32-F121-4246-8252-FC87612C2C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06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E8CD3-8969-43D7-8CE4-AF9BF7DC300F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7CD32-F121-4246-8252-FC87612C2C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03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g"/><Relationship Id="rId7" Type="http://schemas.openxmlformats.org/officeDocument/2006/relationships/hyperlink" Target="https://lecompteasso.associations.gouv.fr/logi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hyperlink" Target="https://www.laregion.fr/Soutien-a-la-construction-et-a-la-renovation-d-equipement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www.aude.fr/ressources/guide-de-navigation-portail-des-subventions-pour-les-associations-sportiv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ubventions.sports@aude.fr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subventions.aude.fr/Extranet/extranet/logi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ude.fr/ressources/guide-de-navigation-portail-des-subventions-pour-les-associations-sportives" TargetMode="External"/><Relationship Id="rId4" Type="http://schemas.openxmlformats.org/officeDocument/2006/relationships/hyperlink" Target="mailto:subventions.sports@aude.f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6116" y="568713"/>
            <a:ext cx="8462677" cy="4419314"/>
          </a:xfrm>
        </p:spPr>
        <p:txBody>
          <a:bodyPr>
            <a:noAutofit/>
          </a:bodyPr>
          <a:lstStyle/>
          <a:p>
            <a:br>
              <a:rPr lang="fr-FR" sz="8000" b="1" dirty="0">
                <a:solidFill>
                  <a:schemeClr val="bg1"/>
                </a:solidFill>
              </a:rPr>
            </a:br>
            <a:br>
              <a:rPr lang="fr-FR" sz="8000" b="1" dirty="0">
                <a:solidFill>
                  <a:schemeClr val="bg1"/>
                </a:solidFill>
              </a:rPr>
            </a:br>
            <a:br>
              <a:rPr lang="fr-FR" sz="8000" b="1" dirty="0">
                <a:solidFill>
                  <a:schemeClr val="bg1"/>
                </a:solidFill>
              </a:rPr>
            </a:br>
            <a:endParaRPr lang="fr-FR" sz="8000" b="1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474299" y="4468969"/>
            <a:ext cx="3477295" cy="22409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317" y="4327300"/>
            <a:ext cx="2099257" cy="23825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r-FR" sz="4400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fr-FR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Réunion CLUBS</a:t>
            </a:r>
          </a:p>
          <a:p>
            <a:pPr algn="ctr"/>
            <a:r>
              <a:rPr lang="fr-FR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COMITES et LIGUES. </a:t>
            </a:r>
          </a:p>
          <a:p>
            <a:pPr algn="ctr"/>
            <a:endParaRPr lang="fr-FR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571500" indent="-571500">
              <a:buFont typeface="Wingdings" pitchFamily="2" charset="2"/>
              <a:buChar char="è"/>
            </a:pPr>
            <a:r>
              <a:rPr lang="fr-FR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Subventions PSF.</a:t>
            </a:r>
          </a:p>
          <a:p>
            <a:endParaRPr lang="fr-FR" sz="3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fr-FR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 </a:t>
            </a:r>
            <a:r>
              <a:rPr lang="fr-FR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Subventions Régionales.</a:t>
            </a:r>
          </a:p>
          <a:p>
            <a:r>
              <a:rPr lang="fr-FR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 </a:t>
            </a:r>
            <a:r>
              <a:rPr lang="fr-FR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Subventions Départementales.</a:t>
            </a:r>
            <a:endParaRPr lang="fr-FR" sz="40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84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" y="5898524"/>
            <a:ext cx="1074420" cy="592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10" y="238485"/>
            <a:ext cx="1074420" cy="379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35857" y="356351"/>
            <a:ext cx="5671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J’accède au compte ASSO</a:t>
            </a:r>
            <a:endParaRPr lang="fr-FR" sz="40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Graphique 6" descr="Classroom">
            <a:extLst>
              <a:ext uri="{FF2B5EF4-FFF2-40B4-BE49-F238E27FC236}">
                <a16:creationId xmlns:a16="http://schemas.microsoft.com/office/drawing/2014/main" id="{07B4D8FE-CFC1-8B4C-A5FD-A9DA03BC83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6723" y="428223"/>
            <a:ext cx="914400" cy="914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42" y="2819681"/>
            <a:ext cx="7181058" cy="389964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522253" y="2473651"/>
            <a:ext cx="10176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Pour votre demande il est impératif que vous suiviez les étapes ci-dessous, dans l’ordre indiqué</a:t>
            </a:r>
          </a:p>
        </p:txBody>
      </p:sp>
      <p:sp>
        <p:nvSpPr>
          <p:cNvPr id="12" name="ZoneTexte 11">
            <a:hlinkClick r:id="rId7"/>
          </p:cNvPr>
          <p:cNvSpPr txBox="1"/>
          <p:nvPr/>
        </p:nvSpPr>
        <p:spPr>
          <a:xfrm>
            <a:off x="4384999" y="1498121"/>
            <a:ext cx="8511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7"/>
              </a:rPr>
              <a:t>https://lecompteasso.associations.gouv.fr/login</a:t>
            </a: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672305" y="1404044"/>
            <a:ext cx="142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9504" y="4283175"/>
            <a:ext cx="598076" cy="5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" y="5898524"/>
            <a:ext cx="1074420" cy="592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10" y="238485"/>
            <a:ext cx="1074420" cy="379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70296" y="356351"/>
            <a:ext cx="56022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Vous demandez une subvention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97" y="1167314"/>
            <a:ext cx="7840036" cy="554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1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" y="5898524"/>
            <a:ext cx="1074420" cy="592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10" y="238485"/>
            <a:ext cx="1074420" cy="379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22300" y="356351"/>
            <a:ext cx="72982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COMPTE ASSO – Tutoriel</a:t>
            </a:r>
            <a:endParaRPr lang="fr-FR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275" y="1187348"/>
            <a:ext cx="1097556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endParaRPr lang="fr-FR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endParaRPr lang="fr-FR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fr-FR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fr-FR" b="1" u="sng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IMPORTANT</a:t>
            </a:r>
            <a:r>
              <a:rPr lang="fr-FR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SAUVEGARDER A CHAQUE ETAPE EN CLIQUANT SUR :</a:t>
            </a:r>
          </a:p>
          <a:p>
            <a:pPr algn="just"/>
            <a:endParaRPr lang="fr-FR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endParaRPr lang="fr-FR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fr-FR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-La politique de sécurité entraîne une déconnexion de l’application au bout de 30 minutes si l’usager ne change pas</a:t>
            </a:r>
          </a:p>
          <a:p>
            <a:pPr algn="just"/>
            <a:r>
              <a:rPr lang="fr-FR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page ou s’il ne clique pas sur un bouton « enregistrer » (disquette ou « enregistrer »). </a:t>
            </a:r>
          </a:p>
          <a:p>
            <a:pPr algn="just"/>
            <a:endParaRPr lang="fr-FR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fr-FR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-Passer à l’étape suivante sans sauvegarder ne permet pas d’enregistrer les champs complétés lors de l’étape </a:t>
            </a:r>
          </a:p>
          <a:p>
            <a:pPr algn="just"/>
            <a:r>
              <a:rPr lang="fr-FR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précédente. </a:t>
            </a:r>
          </a:p>
          <a:p>
            <a:endParaRPr lang="fr-FR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fr-FR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fr-FR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fr-FR" b="1" u="sng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IMPORTANT</a:t>
            </a:r>
            <a:r>
              <a:rPr lang="fr-FR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Le « + » doit parfois être actionné et les champs complétés pour passer à l’étape suivante : </a:t>
            </a:r>
          </a:p>
          <a:p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20" y="4697261"/>
            <a:ext cx="520820" cy="4947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39" y="1365337"/>
            <a:ext cx="964702" cy="99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4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" y="5898524"/>
            <a:ext cx="1074420" cy="592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10" y="238485"/>
            <a:ext cx="1074420" cy="379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1251" y="356351"/>
            <a:ext cx="86003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Document de référence distribué</a:t>
            </a:r>
            <a:endParaRPr lang="fr-FR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Graphique 3" descr="Cible">
            <a:extLst>
              <a:ext uri="{FF2B5EF4-FFF2-40B4-BE49-F238E27FC236}">
                <a16:creationId xmlns:a16="http://schemas.microsoft.com/office/drawing/2014/main" id="{636D88B9-0994-9E40-9B78-1BFB7C50D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6114" y="2117558"/>
            <a:ext cx="1580147" cy="140769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EE36331-379A-C945-8A54-94286F58EAB3}"/>
              </a:ext>
            </a:extLst>
          </p:cNvPr>
          <p:cNvSpPr txBox="1"/>
          <p:nvPr/>
        </p:nvSpPr>
        <p:spPr>
          <a:xfrm>
            <a:off x="2288002" y="3963855"/>
            <a:ext cx="7615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Etudions vos possibilités de demandes !</a:t>
            </a:r>
          </a:p>
        </p:txBody>
      </p:sp>
    </p:spTree>
    <p:extLst>
      <p:ext uri="{BB962C8B-B14F-4D97-AF65-F5344CB8AC3E}">
        <p14:creationId xmlns:p14="http://schemas.microsoft.com/office/powerpoint/2010/main" val="226400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" y="5898524"/>
            <a:ext cx="1074420" cy="592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10" y="238485"/>
            <a:ext cx="1074420" cy="3794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66" y="779930"/>
            <a:ext cx="9967858" cy="532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" y="5898524"/>
            <a:ext cx="1074420" cy="592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10" y="238485"/>
            <a:ext cx="1074420" cy="37947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94" y="1290643"/>
            <a:ext cx="10183906" cy="411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6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" y="5898524"/>
            <a:ext cx="1074420" cy="592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10" y="238485"/>
            <a:ext cx="1074420" cy="37947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32" y="1075765"/>
            <a:ext cx="10548678" cy="46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3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" y="5898524"/>
            <a:ext cx="1074420" cy="592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10" y="238485"/>
            <a:ext cx="1074420" cy="37947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12" y="1338665"/>
            <a:ext cx="10362918" cy="407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9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" y="5898524"/>
            <a:ext cx="1074420" cy="592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10" y="238485"/>
            <a:ext cx="1074420" cy="379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7243" y="428223"/>
            <a:ext cx="76616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Comment être éligible aux subventions</a:t>
            </a:r>
          </a:p>
          <a:p>
            <a:pPr algn="ctr"/>
            <a:r>
              <a:rPr lang="fr-FR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Régionales et Départementales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538017" y="1896036"/>
            <a:ext cx="1048365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Les Subventions prévues par les Régions et Départements varient en fonction des zones géographiques. </a:t>
            </a:r>
          </a:p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fr-FR" sz="2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Cependant on y retrouve des </a:t>
            </a:r>
            <a:r>
              <a:rPr lang="fr-FR" sz="2200" u="sng" dirty="0">
                <a:solidFill>
                  <a:schemeClr val="accent1">
                    <a:lumMod val="75000"/>
                  </a:schemeClr>
                </a:solidFill>
              </a:rPr>
              <a:t>grands thèmes </a:t>
            </a:r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et notamment: </a:t>
            </a:r>
          </a:p>
          <a:p>
            <a:endParaRPr lang="fr-FR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	-Subventions 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matérielles</a:t>
            </a:r>
          </a:p>
          <a:p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	-Subventions en lien avec la 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Construction/Rénovation d’équipements sportifs</a:t>
            </a:r>
          </a:p>
          <a:p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	-Subventions Sport de 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Haut-Niveau</a:t>
            </a:r>
          </a:p>
          <a:p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	-Subventions pour l’aide au développement Pratique 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Handisport</a:t>
            </a:r>
          </a:p>
          <a:p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	-Subventions pour l’aide au développement Pratique 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Féminine </a:t>
            </a:r>
          </a:p>
          <a:p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	-Subventions pour l’aide au développement du 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Sport Scolaire</a:t>
            </a:r>
          </a:p>
          <a:p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	-Subventions de 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fonctionnement</a:t>
            </a:r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 (aides aux déplacements …)</a:t>
            </a:r>
          </a:p>
        </p:txBody>
      </p:sp>
    </p:spTree>
    <p:extLst>
      <p:ext uri="{BB962C8B-B14F-4D97-AF65-F5344CB8AC3E}">
        <p14:creationId xmlns:p14="http://schemas.microsoft.com/office/powerpoint/2010/main" val="40173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" y="5898524"/>
            <a:ext cx="1074420" cy="592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10" y="238485"/>
            <a:ext cx="1074420" cy="379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30220" y="787807"/>
            <a:ext cx="91233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REGION OCCITANIE – Exemple Tutoriel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3520" y="1907553"/>
            <a:ext cx="10124951" cy="53245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L’exemple de la subvention « </a:t>
            </a:r>
            <a:r>
              <a:rPr lang="fr-FR" u="sng" dirty="0">
                <a:solidFill>
                  <a:schemeClr val="accent1">
                    <a:lumMod val="75000"/>
                  </a:schemeClr>
                </a:solidFill>
              </a:rPr>
              <a:t>Soutien à la construction et à la rénovation d’équipements sportifs »</a:t>
            </a:r>
          </a:p>
          <a:p>
            <a:pPr algn="ctr"/>
            <a:endParaRPr lang="fr-FR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https://www.laregion.fr/Soutien-a-la-construction-et-a-la-renovation-d-equipements</a:t>
            </a:r>
            <a:endParaRPr lang="fr-FR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	Un dossier pour les Comités 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	Un dossier pour les Clubs</a:t>
            </a:r>
          </a:p>
          <a:p>
            <a:endParaRPr lang="fr-FR" u="sng" dirty="0">
              <a:solidFill>
                <a:schemeClr val="accent1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fr-FR" u="sng" dirty="0">
                <a:solidFill>
                  <a:schemeClr val="accent1">
                    <a:lumMod val="75000"/>
                  </a:schemeClr>
                </a:solidFill>
              </a:rPr>
              <a:t>Dossier à imprimer, compléter et à retourner : </a:t>
            </a:r>
            <a:r>
              <a:rPr lang="fr-FR" altLang="zh-CN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</a:t>
            </a:r>
            <a:r>
              <a:rPr lang="fr-FR" altLang="zh-CN" sz="14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Madame la Présidente de la Région Occitanie / Pyrénées-Méditerranée</a:t>
            </a:r>
            <a:endParaRPr lang="fr-FR" altLang="zh-CN" sz="1400" dirty="0">
              <a:solidFill>
                <a:schemeClr val="accent1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4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			Hôtel de Région</a:t>
            </a:r>
            <a:endParaRPr lang="fr-FR" altLang="zh-CN" sz="1400" dirty="0">
              <a:solidFill>
                <a:schemeClr val="accent1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4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			22 boulevard du Maréchal Juin</a:t>
            </a:r>
            <a:endParaRPr lang="fr-FR" altLang="zh-CN" sz="1400" dirty="0">
              <a:solidFill>
                <a:schemeClr val="accent1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4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			31406 TOULOUSE CEDEX 9</a:t>
            </a:r>
            <a:endParaRPr lang="fr-FR" altLang="zh-CN" sz="1400" dirty="0">
              <a:solidFill>
                <a:schemeClr val="accent1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zh-CN" sz="1400" dirty="0">
              <a:latin typeface="Arial" panose="020B0604020202020204" pitchFamily="34" charset="0"/>
            </a:endParaRPr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pPr algn="ctr"/>
            <a:endPara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03634" y="37454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Image 1" descr="classic-telephone-silhouette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807"/>
            <a:ext cx="122238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003631" y="72538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7430" y="-368583"/>
            <a:ext cx="8432872" cy="1289956"/>
          </a:xfrm>
        </p:spPr>
        <p:txBody>
          <a:bodyPr>
            <a:noAutofit/>
          </a:bodyPr>
          <a:lstStyle/>
          <a:p>
            <a:pPr lvl="0"/>
            <a:r>
              <a:rPr lang="fr-FR" sz="4400" b="1" dirty="0">
                <a:solidFill>
                  <a:srgbClr val="FF0000"/>
                </a:solidFill>
              </a:rPr>
              <a:t>	</a:t>
            </a:r>
            <a:r>
              <a:rPr lang="fr-FR" sz="4800" b="1" dirty="0">
                <a:solidFill>
                  <a:schemeClr val="accent1">
                    <a:lumMod val="75000"/>
                  </a:schemeClr>
                </a:solidFill>
              </a:rPr>
              <a:t>Philosophie de projet</a:t>
            </a:r>
            <a:endParaRPr lang="fr-FR" sz="4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0" y="5872766"/>
            <a:ext cx="1074420" cy="5793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97" y="386365"/>
            <a:ext cx="1074420" cy="482507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899407" y="1581752"/>
            <a:ext cx="9889587" cy="482935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666704" y="1822864"/>
            <a:ext cx="2640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 Projet Fédéral</a:t>
            </a:r>
          </a:p>
        </p:txBody>
      </p:sp>
      <p:sp>
        <p:nvSpPr>
          <p:cNvPr id="16" name="Ellipse 15"/>
          <p:cNvSpPr/>
          <p:nvPr/>
        </p:nvSpPr>
        <p:spPr>
          <a:xfrm>
            <a:off x="1841679" y="2519336"/>
            <a:ext cx="4919729" cy="295418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600" dirty="0"/>
          </a:p>
        </p:txBody>
      </p:sp>
      <p:sp>
        <p:nvSpPr>
          <p:cNvPr id="17" name="Ellipse 16"/>
          <p:cNvSpPr/>
          <p:nvPr/>
        </p:nvSpPr>
        <p:spPr>
          <a:xfrm>
            <a:off x="6761408" y="2510097"/>
            <a:ext cx="4971047" cy="295418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841679" y="2775284"/>
            <a:ext cx="3734942" cy="224103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600" dirty="0"/>
          </a:p>
        </p:txBody>
      </p:sp>
      <p:sp>
        <p:nvSpPr>
          <p:cNvPr id="19" name="Ellipse 18"/>
          <p:cNvSpPr/>
          <p:nvPr/>
        </p:nvSpPr>
        <p:spPr>
          <a:xfrm>
            <a:off x="7893559" y="2891307"/>
            <a:ext cx="3838895" cy="212501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841679" y="3129565"/>
            <a:ext cx="2550153" cy="15068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fr-FR" sz="1600" dirty="0"/>
              <a:t>Une France qui bouge </a:t>
            </a:r>
          </a:p>
        </p:txBody>
      </p:sp>
      <p:sp>
        <p:nvSpPr>
          <p:cNvPr id="21" name="Ellipse 20"/>
          <p:cNvSpPr/>
          <p:nvPr/>
        </p:nvSpPr>
        <p:spPr>
          <a:xfrm>
            <a:off x="8912180" y="3200399"/>
            <a:ext cx="2820275" cy="15503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827544" y="3541689"/>
            <a:ext cx="1095960" cy="7022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23" name="Ellipse 22"/>
          <p:cNvSpPr/>
          <p:nvPr/>
        </p:nvSpPr>
        <p:spPr>
          <a:xfrm>
            <a:off x="10495160" y="3562843"/>
            <a:ext cx="1223158" cy="82424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/>
          </a:p>
        </p:txBody>
      </p:sp>
      <p:sp>
        <p:nvSpPr>
          <p:cNvPr id="24" name="ZoneTexte 23"/>
          <p:cNvSpPr txBox="1"/>
          <p:nvPr/>
        </p:nvSpPr>
        <p:spPr>
          <a:xfrm>
            <a:off x="5523984" y="3412901"/>
            <a:ext cx="1223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Une France qui brille, qui gagne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131121" y="3541689"/>
            <a:ext cx="1364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Développement</a:t>
            </a:r>
          </a:p>
          <a:p>
            <a:r>
              <a:rPr lang="fr-FR" sz="1400" dirty="0">
                <a:solidFill>
                  <a:schemeClr val="bg1"/>
                </a:solidFill>
              </a:rPr>
              <a:t>Formation</a:t>
            </a:r>
          </a:p>
          <a:p>
            <a:r>
              <a:rPr lang="fr-FR" sz="1400" dirty="0">
                <a:solidFill>
                  <a:schemeClr val="bg1"/>
                </a:solidFill>
              </a:rPr>
              <a:t>Structuration    Territoriale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946196" y="3741744"/>
            <a:ext cx="106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VITA XIII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980349" y="3309871"/>
            <a:ext cx="113334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Le haut niveau</a:t>
            </a:r>
          </a:p>
          <a:p>
            <a:r>
              <a:rPr lang="fr-FR" sz="1600" dirty="0">
                <a:solidFill>
                  <a:schemeClr val="bg1"/>
                </a:solidFill>
              </a:rPr>
              <a:t>Les pôles</a:t>
            </a:r>
          </a:p>
          <a:p>
            <a:r>
              <a:rPr lang="fr-FR" sz="1600" dirty="0">
                <a:solidFill>
                  <a:schemeClr val="bg1"/>
                </a:solidFill>
              </a:rPr>
              <a:t>Les EDF</a:t>
            </a:r>
          </a:p>
          <a:p>
            <a:r>
              <a:rPr lang="fr-FR" sz="1600" dirty="0">
                <a:solidFill>
                  <a:schemeClr val="bg1"/>
                </a:solidFill>
              </a:rPr>
              <a:t>Perf 2024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391832" y="3309871"/>
            <a:ext cx="1018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Une France en pleine santé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0612192" y="3725369"/>
            <a:ext cx="1015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 FFR XIII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922154" y="3541689"/>
            <a:ext cx="100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L’ETAT+ANS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74A7018-FBA1-E245-AA32-0C84B8E76EC1}"/>
              </a:ext>
            </a:extLst>
          </p:cNvPr>
          <p:cNvSpPr txBox="1"/>
          <p:nvPr/>
        </p:nvSpPr>
        <p:spPr>
          <a:xfrm>
            <a:off x="-27945" y="1017547"/>
            <a:ext cx="5902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u="sng" dirty="0">
                <a:ln w="0"/>
                <a:sym typeface="Wingdings" panose="05000000000000000000" pitchFamily="2" charset="2"/>
              </a:rPr>
              <a:t></a:t>
            </a:r>
            <a:r>
              <a:rPr lang="fr-FR" sz="2800" b="1" i="1" u="sng" dirty="0">
                <a:ln w="0"/>
                <a:sym typeface="Wingdings" panose="05000000000000000000" pitchFamily="2" charset="2"/>
              </a:rPr>
              <a:t> </a:t>
            </a:r>
            <a:r>
              <a:rPr lang="fr-FR" sz="2800" b="1" i="1" u="sng" dirty="0">
                <a:ln w="0"/>
                <a:solidFill>
                  <a:schemeClr val="accent1">
                    <a:lumMod val="75000"/>
                  </a:schemeClr>
                </a:solidFill>
              </a:rPr>
              <a:t>Un projet fédéral : pour quoi faire ?</a:t>
            </a:r>
          </a:p>
        </p:txBody>
      </p:sp>
    </p:spTree>
    <p:extLst>
      <p:ext uri="{BB962C8B-B14F-4D97-AF65-F5344CB8AC3E}">
        <p14:creationId xmlns:p14="http://schemas.microsoft.com/office/powerpoint/2010/main" val="3068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" y="5898524"/>
            <a:ext cx="1074420" cy="592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10" y="238485"/>
            <a:ext cx="1074420" cy="379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47507" y="223366"/>
            <a:ext cx="6769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Département de l’AUDE – Exemple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9722" y="984026"/>
            <a:ext cx="89625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Depuis le 2 Mars 2020 le département de l’Aude propose une plateforme dédiée à la</a:t>
            </a:r>
          </a:p>
          <a:p>
            <a:r>
              <a:rPr lang="fr-FR" sz="2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demande de subvention : </a:t>
            </a:r>
            <a:r>
              <a:rPr lang="fr-FR" sz="2000" dirty="0">
                <a:hlinkClick r:id="rId4"/>
              </a:rPr>
              <a:t>https://subventions.aude.fr/Extranet/extranet/login</a:t>
            </a:r>
            <a:endParaRPr lang="fr-F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82" y="1691912"/>
            <a:ext cx="6355662" cy="40985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91214" y="5790472"/>
            <a:ext cx="935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-Pour utiliser ce service, les associations et clubs sportifs doivent faire une demande de création de compte auprès du</a:t>
            </a:r>
            <a:r>
              <a:rPr lang="fr-FR" dirty="0"/>
              <a:t> </a:t>
            </a:r>
            <a:r>
              <a:rPr lang="fr-FR" u="sng" dirty="0">
                <a:hlinkClick r:id="rId6"/>
              </a:rPr>
              <a:t>service Sports Jeunesse Plein Air</a:t>
            </a:r>
            <a:endParaRPr lang="fr-FR" u="sng" dirty="0"/>
          </a:p>
          <a:p>
            <a:r>
              <a:rPr lang="fr-FR" u="sng" dirty="0">
                <a:hlinkClick r:id="rId7"/>
              </a:rPr>
              <a:t>-Un guide complet</a:t>
            </a:r>
            <a:r>
              <a:rPr lang="fr-FR" dirty="0"/>
              <a:t> 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a été édité afin de faciliter la navigation sur la plateforme.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31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" y="5898524"/>
            <a:ext cx="1074420" cy="592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10" y="238485"/>
            <a:ext cx="1074420" cy="379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60241" y="340900"/>
            <a:ext cx="6769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Département de l’AUDE – Exemple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437379" y="1191568"/>
            <a:ext cx="10545131" cy="58785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Compte Personnel : </a:t>
            </a:r>
          </a:p>
          <a:p>
            <a:endParaRPr lang="fr-FR" sz="2000" dirty="0"/>
          </a:p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-Pour utiliser ce service, les associations et clubs sportifs doivent faire une demande de création de </a:t>
            </a:r>
          </a:p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compte auprès du</a:t>
            </a:r>
            <a:r>
              <a:rPr lang="fr-FR" sz="2000" dirty="0"/>
              <a:t> </a:t>
            </a:r>
            <a:r>
              <a:rPr lang="fr-FR" sz="2000" u="sng" dirty="0">
                <a:hlinkClick r:id="rId4"/>
              </a:rPr>
              <a:t>service Sports Jeunesse Plein Air</a:t>
            </a:r>
            <a:r>
              <a:rPr lang="fr-FR" sz="2000" u="sng" dirty="0"/>
              <a:t>.</a:t>
            </a:r>
          </a:p>
          <a:p>
            <a:r>
              <a:rPr lang="fr-FR" sz="2000" u="sng" dirty="0">
                <a:hlinkClick r:id="rId5"/>
              </a:rPr>
              <a:t>-Un guide complet</a:t>
            </a:r>
            <a:r>
              <a:rPr lang="fr-FR" sz="2000" dirty="0"/>
              <a:t> 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a été édité afin de faciliter la navigation sur la plateforme.</a:t>
            </a:r>
          </a:p>
          <a:p>
            <a:endParaRPr lang="fr-FR" sz="2000" dirty="0"/>
          </a:p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OU</a:t>
            </a:r>
          </a:p>
          <a:p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Dossier téléchargeable à compléter/envoyer :</a:t>
            </a:r>
          </a:p>
          <a:p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Il est également possible de continuer à faire une demande de subvention en remplissant un </a:t>
            </a:r>
          </a:p>
          <a:p>
            <a:r>
              <a:rPr lang="fr-FR" sz="2000" u="sng" dirty="0">
                <a:solidFill>
                  <a:srgbClr val="0070C0"/>
                </a:solidFill>
              </a:rPr>
              <a:t>dossier téléchargeable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en l'adressant au service Sports jeunesse plein air du Département</a:t>
            </a:r>
            <a:r>
              <a:rPr lang="fr-FR" sz="2000" dirty="0"/>
              <a:t>.</a:t>
            </a:r>
          </a:p>
          <a:p>
            <a:endParaRPr lang="fr-FR" sz="2000" dirty="0"/>
          </a:p>
          <a:p>
            <a:r>
              <a:rPr lang="fr-FR" sz="1600" dirty="0"/>
              <a:t>	Conseil Départemental de l'Aude</a:t>
            </a:r>
            <a:br>
              <a:rPr lang="fr-FR" sz="1600" dirty="0"/>
            </a:br>
            <a:r>
              <a:rPr lang="fr-FR" sz="1600" dirty="0"/>
              <a:t>	Service Sports jeunesse plein air</a:t>
            </a:r>
            <a:br>
              <a:rPr lang="fr-FR" sz="1600" dirty="0"/>
            </a:br>
            <a:r>
              <a:rPr lang="fr-FR" sz="1600" dirty="0"/>
              <a:t>	Allée Raymond-Courrière</a:t>
            </a:r>
            <a:br>
              <a:rPr lang="fr-FR" sz="1600" dirty="0"/>
            </a:br>
            <a:r>
              <a:rPr lang="fr-FR" sz="1600" dirty="0"/>
              <a:t>	11000 Carcassonne</a:t>
            </a:r>
            <a:br>
              <a:rPr lang="fr-FR" sz="1600" dirty="0"/>
            </a:br>
            <a:r>
              <a:rPr lang="fr-FR" sz="1600" dirty="0"/>
              <a:t>	Tél. 04 68 11 63 39</a:t>
            </a:r>
            <a:br>
              <a:rPr lang="fr-FR" sz="1600" dirty="0"/>
            </a:br>
            <a:r>
              <a:rPr lang="fr-FR" sz="1600" dirty="0"/>
              <a:t>	</a:t>
            </a:r>
            <a:r>
              <a:rPr lang="fr-FR" sz="1600" u="sng" dirty="0">
                <a:hlinkClick r:id="rId4"/>
              </a:rPr>
              <a:t>subventions.sports@aude.fr</a:t>
            </a:r>
            <a:endParaRPr lang="fr-FR" sz="16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6260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" y="5898524"/>
            <a:ext cx="1074420" cy="592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10" y="238485"/>
            <a:ext cx="1074420" cy="3794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29" y="1250577"/>
            <a:ext cx="10515600" cy="422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436880" y="1676401"/>
            <a:ext cx="8671560" cy="2227262"/>
          </a:xfrm>
        </p:spPr>
        <p:txBody>
          <a:bodyPr>
            <a:noAutofit/>
          </a:bodyPr>
          <a:lstStyle/>
          <a:p>
            <a:pPr algn="l"/>
            <a:r>
              <a:rPr lang="fr-FR" sz="4800" b="1" dirty="0">
                <a:solidFill>
                  <a:schemeClr val="bg1"/>
                </a:solidFill>
              </a:rPr>
              <a:t>MERCI DE VOTRE ATTENTION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9613900" y="4216400"/>
            <a:ext cx="215900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201" y="4305300"/>
            <a:ext cx="20447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" y="5898524"/>
            <a:ext cx="1074420" cy="592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10" y="238485"/>
            <a:ext cx="1074420" cy="379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4540" y="665189"/>
            <a:ext cx="10857460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3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sz="33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réation de l’Agence Nationale du Sport (ANS) </a:t>
            </a:r>
            <a:r>
              <a:rPr lang="fr-FR" sz="3300" b="1" cap="none" spc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24/04/2019</a:t>
            </a:r>
            <a:endParaRPr lang="fr-FR" sz="33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F4D6A2-DF07-4D4A-8A14-47C9211EA960}"/>
              </a:ext>
            </a:extLst>
          </p:cNvPr>
          <p:cNvSpPr/>
          <p:nvPr/>
        </p:nvSpPr>
        <p:spPr>
          <a:xfrm>
            <a:off x="2053468" y="2592522"/>
            <a:ext cx="94196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-l’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Agence Nationale du Sport (A.N.S.)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assure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l’expertise et l’accompagnement des fédérations dans leur stratégie de performance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(contractualisation et allocation de moyens) dans le champ du </a:t>
            </a:r>
            <a:r>
              <a:rPr lang="fr-FR" sz="2400" u="sng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haut niveau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et de la </a:t>
            </a:r>
            <a:r>
              <a:rPr lang="fr-FR" sz="2400" u="sng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haute performance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ainsi que du </a:t>
            </a:r>
            <a:r>
              <a:rPr lang="fr-FR" sz="2400" u="sng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développement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. </a:t>
            </a:r>
          </a:p>
          <a:p>
            <a:pPr lvl="0" algn="just"/>
            <a:endParaRPr lang="fr-FR" sz="24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0" algn="just"/>
            <a:endParaRPr lang="fr-FR" sz="24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0" algn="just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-la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Direction des Sports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demeure chargée du contrôle du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fonctionnement des fédérations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 de l’élaboration et de la mise en œuvre du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cadre réglementaire du sport de haut niveau,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du suivi du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sport professionnel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et assure la tutelle des établissements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65EC394-BD7E-DA48-9EDF-B7442C853B71}"/>
              </a:ext>
            </a:extLst>
          </p:cNvPr>
          <p:cNvSpPr txBox="1"/>
          <p:nvPr/>
        </p:nvSpPr>
        <p:spPr>
          <a:xfrm>
            <a:off x="3718560" y="1565576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 Redéfinition des rôles</a:t>
            </a:r>
          </a:p>
        </p:txBody>
      </p:sp>
      <p:pic>
        <p:nvPicPr>
          <p:cNvPr id="13" name="Graphique 12" descr="Loupe">
            <a:extLst>
              <a:ext uri="{FF2B5EF4-FFF2-40B4-BE49-F238E27FC236}">
                <a16:creationId xmlns:a16="http://schemas.microsoft.com/office/drawing/2014/main" id="{4AA9A7F9-BE87-474F-93EE-F32730AE9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6962" y="2497520"/>
            <a:ext cx="914400" cy="914400"/>
          </a:xfrm>
          <a:prstGeom prst="rect">
            <a:avLst/>
          </a:prstGeom>
        </p:spPr>
      </p:pic>
      <p:pic>
        <p:nvPicPr>
          <p:cNvPr id="4" name="Graphique 3" descr="Loupe">
            <a:extLst>
              <a:ext uri="{FF2B5EF4-FFF2-40B4-BE49-F238E27FC236}">
                <a16:creationId xmlns:a16="http://schemas.microsoft.com/office/drawing/2014/main" id="{A7DF54ED-5371-3446-9B33-E15E38738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6962" y="47067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" y="5898524"/>
            <a:ext cx="1074420" cy="592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10" y="238485"/>
            <a:ext cx="1074420" cy="379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35507" y="238485"/>
            <a:ext cx="75996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Orientation</a:t>
            </a:r>
            <a:r>
              <a:rPr lang="fr-FR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la subvention PSF</a:t>
            </a:r>
            <a:endParaRPr lang="fr-FR" sz="3600" b="1" u="sng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1610" y="1680279"/>
            <a:ext cx="10167848" cy="57246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PSF permet de garantir la pratique du sport pour tous.</a:t>
            </a:r>
          </a:p>
          <a:p>
            <a:r>
              <a:rPr lang="fr-FR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TOUS</a:t>
            </a:r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 publics - TOUS les </a:t>
            </a:r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âges - </a:t>
            </a:r>
            <a:r>
              <a:rPr lang="fr-FR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TOUS</a:t>
            </a:r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les territoires.</a:t>
            </a:r>
          </a:p>
          <a:p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Le PSF a pour objectif de corriger les inégalités sociales et territoriales.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endParaRPr lang="fr-F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40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fr-FR" sz="24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Votre demande doit s’insérer dans le projet fédéral </a:t>
            </a:r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tenant compte de vos</a:t>
            </a:r>
          </a:p>
          <a:p>
            <a:r>
              <a:rPr lang="fr-FR" sz="24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particularités.</a:t>
            </a:r>
          </a:p>
          <a:p>
            <a:endParaRPr lang="fr-F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Objectif ANS 2024 : 50% clubs / 50% Comités/Ligues.</a:t>
            </a:r>
          </a:p>
          <a:p>
            <a:endParaRPr lang="fr-F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</a:t>
            </a:r>
            <a:r>
              <a:rPr lang="fr-FR" sz="24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la FFR XIII : L’ </a:t>
            </a:r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fr-FR" sz="24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nveloppe de base est de</a:t>
            </a:r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114.647 €</a:t>
            </a:r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dont </a:t>
            </a:r>
            <a:r>
              <a:rPr lang="fr-FR" sz="24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8.715 € </a:t>
            </a:r>
            <a:r>
              <a:rPr lang="fr-FR" sz="24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d’enveloppe complémentaire pour 2020 </a:t>
            </a:r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destiné uniquement</a:t>
            </a:r>
          </a:p>
          <a:p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aux </a:t>
            </a:r>
            <a:r>
              <a:rPr lang="fr-FR" sz="24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CLUBS.</a:t>
            </a:r>
          </a:p>
          <a:p>
            <a:endParaRPr lang="fr-FR" sz="2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fr-F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fr-F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Graphique 26" descr="Ampoule et engrenage">
            <a:extLst>
              <a:ext uri="{FF2B5EF4-FFF2-40B4-BE49-F238E27FC236}">
                <a16:creationId xmlns:a16="http://schemas.microsoft.com/office/drawing/2014/main" id="{ACC66C98-1D00-A447-90A6-F6E9A15B4D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0940" y="1007926"/>
            <a:ext cx="11101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" y="5898524"/>
            <a:ext cx="1074420" cy="592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10" y="238485"/>
            <a:ext cx="1074420" cy="379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60352" y="428223"/>
            <a:ext cx="67749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Comment être éligible au PSF ?</a:t>
            </a:r>
            <a:endParaRPr lang="fr-FR" sz="40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9540" y="1527500"/>
            <a:ext cx="10870910" cy="55861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4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Les Conditions:</a:t>
            </a:r>
            <a:r>
              <a:rPr lang="fr-F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  <a:p>
            <a:endParaRPr lang="fr-F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fr-F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    </a:t>
            </a:r>
            <a:r>
              <a:rPr lang="fr-FR" sz="2400" b="0" cap="none" spc="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r-FR" sz="2400" b="0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400" b="1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Entrer dans un des 3 axes du PSF de la FFR XIII</a:t>
            </a:r>
          </a:p>
          <a:p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r>
              <a:rPr lang="fr-FR" sz="2200" dirty="0">
                <a:ln w="0"/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fr-FR" sz="2200" i="1" u="sng" dirty="0">
                <a:ln w="0"/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fr-FR" sz="2300" i="1" u="sng" dirty="0">
                <a:ln w="0"/>
                <a:solidFill>
                  <a:schemeClr val="accent1">
                    <a:lumMod val="75000"/>
                  </a:schemeClr>
                </a:solidFill>
              </a:rPr>
              <a:t>Développement de la pratique :</a:t>
            </a:r>
            <a:r>
              <a:rPr lang="fr-FR" sz="2300" i="1" dirty="0">
                <a:ln w="0"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dirty="0">
                <a:ln w="0"/>
                <a:solidFill>
                  <a:schemeClr val="accent1">
                    <a:lumMod val="75000"/>
                  </a:schemeClr>
                </a:solidFill>
              </a:rPr>
              <a:t>(sport Scolaire, activités loisirs, baby 13, féminines, handi…)</a:t>
            </a:r>
          </a:p>
          <a:p>
            <a:r>
              <a:rPr lang="fr-FR" sz="2200" b="0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fr-FR" sz="2200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200" i="1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         </a:t>
            </a:r>
            <a:r>
              <a:rPr lang="fr-FR" sz="2300" i="1" u="sng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-</a:t>
            </a:r>
            <a:r>
              <a:rPr lang="fr-FR" sz="2300" i="1" u="sng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Promotion Sport Santé :</a:t>
            </a:r>
            <a:r>
              <a:rPr lang="fr-FR" sz="2300" i="1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200" b="0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FR" sz="2300" b="0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Vita XIII </a:t>
            </a:r>
            <a:r>
              <a:rPr lang="fr-FR" sz="2000" b="0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: Silver XIII, Fit XIII, Touch XIII …)</a:t>
            </a:r>
            <a:endParaRPr lang="fr-FR" sz="2000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200" b="0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fr-FR" sz="2200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200" b="0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fr-FR" sz="2200" i="1" u="sng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fr-FR" sz="2300" i="1" u="sng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Développement éthique/citoyenneté/Lutte contre les discriminations et les violences</a:t>
            </a:r>
          </a:p>
          <a:p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r>
              <a:rPr lang="fr-FR" sz="2400" b="0" cap="none" spc="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    </a:t>
            </a:r>
          </a:p>
          <a:p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   </a:t>
            </a:r>
            <a:r>
              <a:rPr lang="fr-FR" sz="2400" b="0" cap="none" spc="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Les demandes concernant des </a:t>
            </a:r>
            <a:r>
              <a:rPr lang="fr-FR" sz="2400" b="1" cap="none" spc="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subventions matérielles </a:t>
            </a:r>
            <a:r>
              <a:rPr lang="fr-FR" sz="2400" b="0" cap="none" spc="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en lien avec ces axes</a:t>
            </a:r>
          </a:p>
          <a:p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       </a:t>
            </a:r>
            <a:r>
              <a:rPr lang="fr-FR" sz="2400" b="0" cap="none" spc="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doivent être d’un montant </a:t>
            </a:r>
            <a:r>
              <a:rPr lang="fr-FR" sz="2400" b="1" cap="none" spc="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&lt; 500 euros</a:t>
            </a:r>
          </a:p>
          <a:p>
            <a:endParaRPr lang="fr-F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Wingdings" panose="05000000000000000000" pitchFamily="2" charset="2"/>
            </a:endParaRPr>
          </a:p>
          <a:p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      </a:t>
            </a:r>
            <a:endParaRPr lang="fr-F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Wingdings" panose="05000000000000000000" pitchFamily="2" charset="2"/>
            </a:endParaRPr>
          </a:p>
        </p:txBody>
      </p:sp>
      <p:pic>
        <p:nvPicPr>
          <p:cNvPr id="7" name="Graphique 6" descr="Balance de Thémis">
            <a:extLst>
              <a:ext uri="{FF2B5EF4-FFF2-40B4-BE49-F238E27FC236}">
                <a16:creationId xmlns:a16="http://schemas.microsoft.com/office/drawing/2014/main" id="{C9679C2B-3544-134A-83C3-17E4EB417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9452" y="3358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9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" y="5898524"/>
            <a:ext cx="1074420" cy="592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10" y="238485"/>
            <a:ext cx="1074420" cy="379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20010" y="271935"/>
            <a:ext cx="67749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Comment être éligible au PSF ?</a:t>
            </a:r>
            <a:endParaRPr lang="fr-FR" sz="40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1090" y="1136109"/>
            <a:ext cx="1087091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4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Les Conditions:</a:t>
            </a:r>
            <a:r>
              <a:rPr lang="fr-F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  <a:p>
            <a:endParaRPr lang="fr-F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Wingdings" panose="05000000000000000000" pitchFamily="2" charset="2"/>
            </a:endParaRPr>
          </a:p>
          <a:p>
            <a:r>
              <a:rPr lang="fr-FR" sz="2200" b="1" u="sng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Principe</a:t>
            </a:r>
            <a:r>
              <a:rPr lang="fr-FR" sz="2200" b="1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:     </a:t>
            </a:r>
            <a:r>
              <a:rPr lang="fr-FR" sz="220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Votre </a:t>
            </a:r>
            <a:r>
              <a:rPr lang="fr-FR" sz="2200" u="sng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Demande Globale </a:t>
            </a:r>
            <a:r>
              <a:rPr lang="fr-FR" sz="220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doit être </a:t>
            </a:r>
            <a:r>
              <a:rPr lang="fr-FR" sz="2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&gt; 1.500 euros</a:t>
            </a:r>
          </a:p>
          <a:p>
            <a:endParaRPr lang="fr-FR" sz="2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Wingdings" panose="05000000000000000000" pitchFamily="2" charset="2"/>
            </a:endParaRPr>
          </a:p>
          <a:p>
            <a:endParaRPr lang="fr-FR" sz="2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Wingdings" panose="05000000000000000000" pitchFamily="2" charset="2"/>
            </a:endParaRPr>
          </a:p>
          <a:p>
            <a:r>
              <a:rPr lang="fr-FR" sz="2200" b="1" u="sng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Exception:</a:t>
            </a:r>
            <a:r>
              <a:rPr lang="fr-FR" sz="2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  </a:t>
            </a:r>
            <a:r>
              <a:rPr lang="fr-FR" sz="220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Votre </a:t>
            </a:r>
            <a:r>
              <a:rPr lang="fr-FR" sz="2200" u="sng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Demande Globale </a:t>
            </a:r>
            <a:r>
              <a:rPr lang="fr-FR" sz="220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doit être </a:t>
            </a:r>
            <a:r>
              <a:rPr lang="fr-FR" sz="2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&gt; 1.000 euros </a:t>
            </a:r>
          </a:p>
          <a:p>
            <a:r>
              <a:rPr lang="fr-FR" sz="2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	        -Si l’équipement principal utilisé</a:t>
            </a:r>
          </a:p>
          <a:p>
            <a:r>
              <a:rPr lang="fr-FR" sz="2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	        -Si le siège social</a:t>
            </a:r>
          </a:p>
          <a:p>
            <a:r>
              <a:rPr lang="fr-FR" sz="2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	        -Si le public touché est majoritairement composé d’habitants implantés dans un   			</a:t>
            </a:r>
          </a:p>
          <a:p>
            <a:r>
              <a:rPr lang="fr-FR" sz="2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	.QPV (Quartier Prioritaire de la politique de la Ville)</a:t>
            </a:r>
          </a:p>
          <a:p>
            <a:r>
              <a:rPr lang="fr-FR" sz="2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	.ZRR (Zone de Revitalisation Rurale)</a:t>
            </a:r>
          </a:p>
          <a:p>
            <a:r>
              <a:rPr lang="fr-FR" sz="2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 	.Bassin de vie comprenant minimum 50% de la population en ZRR/contrat de ruralité</a:t>
            </a:r>
          </a:p>
          <a:p>
            <a:endParaRPr lang="fr-FR" sz="2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Wingdings" panose="05000000000000000000" pitchFamily="2" charset="2"/>
            </a:endParaRPr>
          </a:p>
          <a:p>
            <a:endParaRPr lang="fr-FR" sz="2000" b="0" cap="none" spc="0" dirty="0">
              <a:ln w="0"/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fr-FR" sz="2000" b="0" cap="none" spc="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	</a:t>
            </a:r>
          </a:p>
          <a:p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   	</a:t>
            </a:r>
            <a:r>
              <a:rPr lang="fr-FR" sz="200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r-FR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 Pour toute demande (globale) &gt; 23.000 euros  Convention Structure – ANS</a:t>
            </a:r>
            <a:endParaRPr lang="fr-F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Wingdings" panose="05000000000000000000" pitchFamily="2" charset="2"/>
            </a:endParaRPr>
          </a:p>
        </p:txBody>
      </p:sp>
      <p:pic>
        <p:nvPicPr>
          <p:cNvPr id="7" name="Graphique 6" descr="Balance de Thémis">
            <a:extLst>
              <a:ext uri="{FF2B5EF4-FFF2-40B4-BE49-F238E27FC236}">
                <a16:creationId xmlns:a16="http://schemas.microsoft.com/office/drawing/2014/main" id="{C9679C2B-3544-134A-83C3-17E4EB417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8769" y="221709"/>
            <a:ext cx="914400" cy="9144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93" y="6194625"/>
            <a:ext cx="385076" cy="35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" y="5898524"/>
            <a:ext cx="1074420" cy="592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10" y="238485"/>
            <a:ext cx="1074420" cy="379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5133" y="238485"/>
            <a:ext cx="91195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fr-FR" sz="3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 étapes à respecter pour la demande PSF</a:t>
            </a:r>
            <a:endParaRPr lang="fr-FR" sz="36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7516" y="1825511"/>
            <a:ext cx="11189602" cy="48628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fr-FR" sz="28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fr-FR" sz="24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</a:t>
            </a:r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fr-FR" sz="24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Vous effectuez</a:t>
            </a:r>
            <a:r>
              <a:rPr lang="fr-FR" sz="24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une demande personnelle </a:t>
            </a:r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via le Compte Asso</a:t>
            </a:r>
          </a:p>
          <a:p>
            <a:pPr lvl="1"/>
            <a:r>
              <a:rPr lang="fr-FR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fr-FR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FFR XIII vous communiquera un </a:t>
            </a:r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code de fiche de subvention pour votre Compte Asso</a:t>
            </a:r>
            <a:endParaRPr lang="fr-FR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r>
              <a:rPr lang="fr-FR" sz="1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Via la plate forme Osiris la FFRXIII supervisera vos démarches .</a:t>
            </a:r>
          </a:p>
          <a:p>
            <a:pPr lvl="1"/>
            <a:endParaRPr lang="fr-FR" sz="1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2 - Réception des dossiers via les plateformes et vérifications de l’instruction des </a:t>
            </a:r>
          </a:p>
          <a:p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dossiers par la FFR XIII</a:t>
            </a:r>
          </a:p>
          <a:p>
            <a:endParaRPr lang="fr-FR" sz="1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3 - Evaluation des dossiers et transmission des projets éligibles à la Commission</a:t>
            </a:r>
            <a:endParaRPr lang="fr-FR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fr-FR" sz="1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4 - Transmission des dossiers validés à l’ANS (avant le 30 Juin)</a:t>
            </a:r>
          </a:p>
          <a:p>
            <a:endParaRPr lang="fr-FR" sz="1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5 - Vérification de l’ANS et mise en paiement par celle-ci (avant septembre 2020)</a:t>
            </a:r>
          </a:p>
          <a:p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  <a:p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6 - Comptes rendus financier (</a:t>
            </a:r>
            <a:r>
              <a:rPr lang="fr-FR" sz="2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formulaire CERFA 15059*02</a:t>
            </a:r>
            <a:r>
              <a:rPr lang="fr-FR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fr-FR" sz="2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(au plus tard le 01/07/2021)	</a:t>
            </a:r>
          </a:p>
        </p:txBody>
      </p:sp>
      <p:sp>
        <p:nvSpPr>
          <p:cNvPr id="4" name="Rectangle 3"/>
          <p:cNvSpPr/>
          <p:nvPr/>
        </p:nvSpPr>
        <p:spPr>
          <a:xfrm>
            <a:off x="6608387" y="2209215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Graphique 7" descr="Sirène">
            <a:extLst>
              <a:ext uri="{FF2B5EF4-FFF2-40B4-BE49-F238E27FC236}">
                <a16:creationId xmlns:a16="http://schemas.microsoft.com/office/drawing/2014/main" id="{89E4A018-EF2F-4946-A25F-97D71ECA0D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5133" y="9111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" y="5898524"/>
            <a:ext cx="1074420" cy="592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10" y="238485"/>
            <a:ext cx="1074420" cy="3794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6962" y="839055"/>
            <a:ext cx="10913757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endParaRPr lang="fr-FR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fr-FR" sz="2000" u="sng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fr-FR" sz="2000" u="sng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000" u="sng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-Pour ceux qui n’ont pas de compte asso </a:t>
            </a:r>
            <a:r>
              <a:rPr lang="fr-FR" sz="190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fr-FR" sz="1900" b="1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CREATION D’UN COMPTE ASSO. </a:t>
            </a:r>
          </a:p>
          <a:p>
            <a:endParaRPr lang="fr-FR" sz="1900" u="sng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fr-FR" sz="1900" u="sng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fr-FR" sz="1900" u="sng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fr-FR" sz="1900" u="sng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Wingdings" panose="05000000000000000000" pitchFamily="2" charset="2"/>
            </a:endParaRPr>
          </a:p>
          <a:p>
            <a:r>
              <a:rPr lang="fr-FR" sz="2000" u="sng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-Pour ceux qui ont déjà un compte asso </a:t>
            </a:r>
            <a:r>
              <a:rPr lang="fr-FR" sz="1900" b="1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 METTRE A JOUR LA FICHE ADMINISTRATIVE DE L’ASSOCIATION</a:t>
            </a:r>
          </a:p>
          <a:p>
            <a:r>
              <a:rPr lang="fr-FR" sz="19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	</a:t>
            </a:r>
          </a:p>
          <a:p>
            <a:r>
              <a:rPr lang="fr-FR" sz="19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fr-FR" sz="2000" b="1" u="sng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But</a:t>
            </a:r>
            <a:r>
              <a:rPr lang="fr-FR" sz="2000" b="1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fr-FR" sz="200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Eviter des incohérences au niveau notamment de </a:t>
            </a:r>
            <a:r>
              <a:rPr lang="fr-FR" sz="190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:</a:t>
            </a:r>
          </a:p>
          <a:p>
            <a:r>
              <a:rPr lang="fr-FR" sz="190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	     -l’identité (Nom, n° RNA, N°SIREN, N°SIRET, forme juridique, date de dernière déclaration…)</a:t>
            </a:r>
          </a:p>
          <a:p>
            <a:r>
              <a:rPr lang="fr-FR" sz="190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	     -l’adresse et des coordonnées</a:t>
            </a:r>
          </a:p>
          <a:p>
            <a:r>
              <a:rPr lang="fr-FR" sz="190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	     -l’activité (objet, moyens humains,…)</a:t>
            </a:r>
          </a:p>
          <a:p>
            <a:r>
              <a:rPr lang="fr-FR" sz="190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	     -des coordonnées bancaires (nom titulaire, banque, domiciliation, IBAN, BIC, RIB*)</a:t>
            </a:r>
          </a:p>
          <a:p>
            <a:r>
              <a:rPr lang="fr-FR" sz="190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	  	 </a:t>
            </a:r>
          </a:p>
          <a:p>
            <a:r>
              <a:rPr lang="fr-FR" sz="190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fr-FR" sz="2000" dirty="0">
                <a:ln w="0"/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Sinon blocage lors des dernières étapes sur le Compte Asso avant la soumission à la FFR XIII</a:t>
            </a:r>
          </a:p>
          <a:p>
            <a:endParaRPr lang="fr-FR" dirty="0">
              <a:ln w="0"/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fr-FR" dirty="0">
              <a:ln w="0"/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fr-FR" dirty="0">
              <a:ln w="0"/>
              <a:sym typeface="Wingdings" panose="05000000000000000000" pitchFamily="2" charset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9CB15F6-177E-8846-925C-10C05513A4D1}"/>
              </a:ext>
            </a:extLst>
          </p:cNvPr>
          <p:cNvSpPr txBox="1"/>
          <p:nvPr/>
        </p:nvSpPr>
        <p:spPr>
          <a:xfrm>
            <a:off x="2029522" y="254280"/>
            <a:ext cx="858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 que vous devez faire avant toute demande !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4748" y="5552736"/>
            <a:ext cx="394774" cy="34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" y="5898524"/>
            <a:ext cx="1074420" cy="592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10" y="238485"/>
            <a:ext cx="1074420" cy="379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77806" y="356351"/>
            <a:ext cx="7187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Documents et informations à fournir</a:t>
            </a:r>
            <a:endParaRPr lang="fr-FR" sz="36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6962" y="887135"/>
            <a:ext cx="10900933" cy="60324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2000" b="1" u="sng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sz="2000" b="1" u="sng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Informations préalables :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  <a:p>
            <a:pPr algn="ctr"/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	-</a:t>
            </a:r>
            <a:r>
              <a:rPr lang="fr-FR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Numéro SIRET (14 chiffres) / (extension du SIREN par ajout de 5 chiffres)</a:t>
            </a:r>
          </a:p>
          <a:p>
            <a:r>
              <a:rPr lang="fr-FR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           -Numéro RNA : W+9 chiffres</a:t>
            </a:r>
          </a:p>
          <a:p>
            <a:endParaRPr lang="fr-F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sz="2000" b="1" u="sng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Documents: </a:t>
            </a:r>
          </a:p>
          <a:p>
            <a:pPr marL="457200" indent="-457200">
              <a:buFontTx/>
              <a:buChar char="-"/>
            </a:pPr>
            <a:r>
              <a:rPr lang="fr-FR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 exemplaire des statuts</a:t>
            </a:r>
          </a:p>
          <a:p>
            <a:pPr marL="457200" indent="-457200">
              <a:buFontTx/>
              <a:buChar char="-"/>
            </a:pPr>
            <a:r>
              <a:rPr lang="fr-FR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 des dirigeants </a:t>
            </a:r>
          </a:p>
          <a:p>
            <a:pPr marL="457200" indent="-457200">
              <a:buFontTx/>
              <a:buChar char="-"/>
            </a:pPr>
            <a:r>
              <a:rPr lang="fr-FR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plus récent rapport d’activité approuvé </a:t>
            </a:r>
          </a:p>
          <a:p>
            <a:pPr marL="457200" indent="-457200">
              <a:buFontTx/>
              <a:buChar char="-"/>
            </a:pPr>
            <a:r>
              <a:rPr lang="fr-FR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Dernier budget prévisionnel annuel approuvé</a:t>
            </a:r>
          </a:p>
          <a:p>
            <a:pPr marL="457200" indent="-457200">
              <a:buFontTx/>
              <a:buChar char="-"/>
            </a:pPr>
            <a:r>
              <a:rPr lang="fr-FR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 comptes annuels approuvés du dernier exercice clos</a:t>
            </a:r>
          </a:p>
          <a:p>
            <a:pPr marL="457200" indent="-457200">
              <a:buFontTx/>
              <a:buChar char="-"/>
            </a:pPr>
            <a:r>
              <a:rPr lang="fr-FR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bilan annuel financier du dernier exercice clos</a:t>
            </a:r>
          </a:p>
          <a:p>
            <a:pPr marL="457200" indent="-457200">
              <a:buFontTx/>
              <a:buChar char="-"/>
            </a:pPr>
            <a:r>
              <a:rPr lang="fr-FR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 relevé d’identité bancaire au NOM DE L’ASSOCIATION (avec adresse identique à celle du N°SIRET)</a:t>
            </a:r>
          </a:p>
          <a:p>
            <a:pPr marL="457200" indent="-457200">
              <a:buFontTx/>
              <a:buChar char="-"/>
            </a:pPr>
            <a:r>
              <a:rPr lang="fr-FR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projet associatif de l’année pour laquelle la demande est faite</a:t>
            </a:r>
          </a:p>
          <a:p>
            <a:pPr marL="457200" indent="-457200">
              <a:buFontTx/>
              <a:buChar char="-"/>
            </a:pPr>
            <a:r>
              <a:rPr lang="fr-FR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 pouvoir (si la démarche n’est pas réalisée par le représentant légal de l’association)</a:t>
            </a:r>
          </a:p>
          <a:p>
            <a:pPr marL="457200" indent="-457200">
              <a:buFontTx/>
              <a:buChar char="-"/>
            </a:pPr>
            <a:r>
              <a:rPr lang="fr-FR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Rapport CAC (associations qui en ont désigné un/celles qui ont reçu &gt;153 000 de dons ou subvention/an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marL="457200" indent="-457200">
              <a:buFontTx/>
              <a:buChar char="-"/>
            </a:pPr>
            <a:endPara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fr-FR" sz="2000" b="1" u="sng" dirty="0">
                <a:ln w="0"/>
                <a:solidFill>
                  <a:srgbClr val="FF0000"/>
                </a:solidFill>
              </a:rPr>
              <a:t>CONSEILS ANS </a:t>
            </a:r>
            <a:r>
              <a:rPr lang="fr-FR" b="1" u="sng" dirty="0">
                <a:ln w="0"/>
                <a:solidFill>
                  <a:srgbClr val="FF0000"/>
                </a:solidFill>
              </a:rPr>
              <a:t>:</a:t>
            </a:r>
            <a:r>
              <a:rPr lang="fr-FR" u="sng" dirty="0">
                <a:ln w="0"/>
                <a:solidFill>
                  <a:srgbClr val="FF0000"/>
                </a:solidFill>
              </a:rPr>
              <a:t> </a:t>
            </a:r>
          </a:p>
          <a:p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-</a:t>
            </a:r>
            <a:r>
              <a:rPr lang="fr-FR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optimiser le temps de saisie de votre dossier, préparez les éléments requis et numérisez les pièces </a:t>
            </a:r>
          </a:p>
          <a:p>
            <a:r>
              <a:rPr lang="fr-FR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à joindre avant de commencer la démarche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</a:t>
            </a:r>
          </a:p>
          <a:p>
            <a:endPara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1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4990</TotalTime>
  <Words>432</Words>
  <Application>Microsoft Macintosh PowerPoint</Application>
  <PresentationFormat>Grand écran</PresentationFormat>
  <Paragraphs>224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Verdana</vt:lpstr>
      <vt:lpstr>Wingdings</vt:lpstr>
      <vt:lpstr>Thème Office</vt:lpstr>
      <vt:lpstr>   </vt:lpstr>
      <vt:lpstr> Philosophie de projet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J</dc:creator>
  <cp:lastModifiedBy>Jacques Pla</cp:lastModifiedBy>
  <cp:revision>385</cp:revision>
  <cp:lastPrinted>2020-03-12T15:43:17Z</cp:lastPrinted>
  <dcterms:created xsi:type="dcterms:W3CDTF">2016-05-25T15:29:41Z</dcterms:created>
  <dcterms:modified xsi:type="dcterms:W3CDTF">2020-03-12T15:51:21Z</dcterms:modified>
</cp:coreProperties>
</file>